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x-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6" r:id="rId2"/>
  </p:sldMasterIdLst>
  <p:notesMasterIdLst>
    <p:notesMasterId r:id="rId21"/>
  </p:notesMasterIdLst>
  <p:sldIdLst>
    <p:sldId id="557" r:id="rId3"/>
    <p:sldId id="510" r:id="rId4"/>
    <p:sldId id="555" r:id="rId5"/>
    <p:sldId id="553" r:id="rId6"/>
    <p:sldId id="472" r:id="rId7"/>
    <p:sldId id="556" r:id="rId8"/>
    <p:sldId id="541" r:id="rId9"/>
    <p:sldId id="542" r:id="rId10"/>
    <p:sldId id="543" r:id="rId11"/>
    <p:sldId id="545" r:id="rId12"/>
    <p:sldId id="549" r:id="rId13"/>
    <p:sldId id="546" r:id="rId14"/>
    <p:sldId id="547" r:id="rId15"/>
    <p:sldId id="551" r:id="rId16"/>
    <p:sldId id="552" r:id="rId17"/>
    <p:sldId id="507" r:id="rId18"/>
    <p:sldId id="558" r:id="rId19"/>
    <p:sldId id="559" r:id="rId20"/>
  </p:sldIdLst>
  <p:sldSz cx="9144000" cy="5143500" type="screen16x9"/>
  <p:notesSz cx="6858000" cy="9144000"/>
  <p:embeddedFontLst>
    <p:embeddedFont>
      <p:font typeface="Calibri" pitchFamily="34" charset="0"/>
      <p:regular r:id="rId22"/>
      <p:bold r:id="rId23"/>
      <p:italic r:id="rId24"/>
      <p:boldItalic r:id="rId25"/>
    </p:embeddedFont>
    <p:embeddedFont>
      <p:font typeface="黑体" pitchFamily="49" charset="-122"/>
      <p:regular r:id="rId26"/>
    </p:embeddedFont>
    <p:embeddedFont>
      <p:font typeface="楷体" pitchFamily="49" charset="-122"/>
      <p:regular r:id="rId27"/>
    </p:embeddedFont>
    <p:embeddedFont>
      <p:font typeface="幼圆" pitchFamily="49" charset="-122"/>
      <p:regular r:id="rId28"/>
    </p:embeddedFont>
    <p:embeddedFont>
      <p:font typeface="Cambria Math" pitchFamily="18" charset="0"/>
      <p:regular r:id="rId29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0000FF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787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6174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1901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188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561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061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422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8082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78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6233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494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30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900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96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06737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658482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251584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8551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697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6639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1363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3668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810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2211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69020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1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893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480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17178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3932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621719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19386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46355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3795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66974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645783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177981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40032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388050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783930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8639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9723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8511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0467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5329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923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7926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27585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圆柱和圆锥 圆柱的体积公式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1651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656" r:id="rId19"/>
    <p:sldLayoutId id="2147483657" r:id="rId20"/>
    <p:sldLayoutId id="2147483658" r:id="rId21"/>
    <p:sldLayoutId id="2147483659" r:id="rId22"/>
    <p:sldLayoutId id="2147483660" r:id="rId23"/>
    <p:sldLayoutId id="2147483661" r:id="rId24"/>
    <p:sldLayoutId id="2147483662" r:id="rId2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809368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727" r:id="rId21"/>
    <p:sldLayoutId id="2147483728" r:id="rId22"/>
    <p:sldLayoutId id="2147483729" r:id="rId23"/>
    <p:sldLayoutId id="2147483730" r:id="rId24"/>
    <p:sldLayoutId id="2147483731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10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4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10.png"/><Relationship Id="rId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4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4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3.xml"/><Relationship Id="rId6" Type="http://schemas.openxmlformats.org/officeDocument/2006/relationships/slide" Target="slide1.xml"/><Relationship Id="rId5" Type="http://schemas.openxmlformats.org/officeDocument/2006/relationships/image" Target="../media/image10.png"/><Relationship Id="rId4" Type="http://schemas.openxmlformats.org/officeDocument/2006/relationships/slide" Target="slid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.xml"/><Relationship Id="rId5" Type="http://schemas.openxmlformats.org/officeDocument/2006/relationships/image" Target="../media/image10.png"/><Relationship Id="rId4" Type="http://schemas.openxmlformats.org/officeDocument/2006/relationships/slide" Target="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jpg"/><Relationship Id="rId7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png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8.jp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10.png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1.jpe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slide" Target="slide4.xml"/><Relationship Id="rId5" Type="http://schemas.openxmlformats.org/officeDocument/2006/relationships/image" Target="../media/image12.pn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slide" Target="slide4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5.wmf"/><Relationship Id="rId7" Type="http://schemas.openxmlformats.org/officeDocument/2006/relationships/slide" Target="slide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9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4.xml"/><Relationship Id="rId5" Type="http://schemas.openxmlformats.org/officeDocument/2006/relationships/image" Target="../media/image20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4.xml"/><Relationship Id="rId5" Type="http://schemas.openxmlformats.org/officeDocument/2006/relationships/image" Target="../media/image22.png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slide" Target="slide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slide" Target="slide4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六年级  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423935" y="1435155"/>
            <a:ext cx="6085641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圆柱的体积公式</a:t>
            </a:r>
            <a:endParaRPr lang="zh-CN" altLang="en-US" sz="66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+mj-ea"/>
                <a:ea typeface="+mj-ea"/>
              </a:rPr>
              <a:t>圆柱和圆锥</a:t>
            </a:r>
            <a:endParaRPr lang="zh-CN" altLang="en-US" sz="4000" b="1" dirty="0">
              <a:solidFill>
                <a:srgbClr val="0050AA"/>
              </a:solidFill>
              <a:latin typeface="+mj-ea"/>
              <a:ea typeface="+mj-ea"/>
            </a:endParaRP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4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989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6">
            <a:extLst>
              <a:ext uri="{FF2B5EF4-FFF2-40B4-BE49-F238E27FC236}">
                <a16:creationId xmlns:a16="http://schemas.microsoft.com/office/drawing/2014/main" xmlns="" id="{B7266FD5-0F6A-4A83-8F64-01D96645C2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3" y="1347614"/>
            <a:ext cx="739153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⑴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一个圆柱的底面积是 </a:t>
            </a:r>
            <a:r>
              <a:rPr lang="en-US" altLang="en-US" sz="2800" b="1" dirty="0">
                <a:latin typeface="楷体" pitchFamily="49" charset="-122"/>
                <a:ea typeface="楷体" pitchFamily="49" charset="-122"/>
              </a:rPr>
              <a:t>15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平方厘米，高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en-US" altLang="en-US" sz="2800" b="1" dirty="0" smtClean="0">
                <a:latin typeface="楷体" pitchFamily="49" charset="-122"/>
                <a:ea typeface="楷体" pitchFamily="49" charset="-122"/>
              </a:rPr>
              <a:t>6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厘米。它的体积是</a:t>
            </a:r>
            <a:r>
              <a:rPr lang="en-US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              </a:t>
            </a:r>
            <a:r>
              <a:rPr lang="en-US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xmlns="" id="{EA9F25CE-4D72-4E68-9911-FADF97A35A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2541131"/>
            <a:ext cx="739153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⑵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一个圆柱的底面半径是 </a:t>
            </a:r>
            <a:r>
              <a:rPr lang="en-US" altLang="en-US" sz="2800" b="1" dirty="0">
                <a:latin typeface="楷体" pitchFamily="49" charset="-122"/>
                <a:ea typeface="楷体" pitchFamily="49" charset="-122"/>
              </a:rPr>
              <a:t>3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分米，高是</a:t>
            </a:r>
            <a:r>
              <a:rPr lang="en-US" altLang="en-US" sz="2800" b="1" dirty="0"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分米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。它的体积是</a:t>
            </a:r>
            <a:r>
              <a:rPr lang="en-US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 </a:t>
            </a:r>
            <a:r>
              <a:rPr lang="en-US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</a:t>
            </a:r>
            <a:r>
              <a:rPr lang="en-US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xmlns="" id="{580312D0-D9B1-47A8-8EC7-C95B832CAB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5954" y="2120538"/>
            <a:ext cx="271034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>
                <a:solidFill>
                  <a:srgbClr val="FF0000"/>
                </a:solidFill>
                <a:ea typeface="楷体" panose="02010609060101010101" pitchFamily="49" charset="-122"/>
              </a:rPr>
              <a:t>90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立方厘米</a:t>
            </a:r>
          </a:p>
        </p:txBody>
      </p:sp>
      <p:sp>
        <p:nvSpPr>
          <p:cNvPr id="11" name="Text Box 16">
            <a:extLst>
              <a:ext uri="{FF2B5EF4-FFF2-40B4-BE49-F238E27FC236}">
                <a16:creationId xmlns:a16="http://schemas.microsoft.com/office/drawing/2014/main" xmlns="" id="{FB49D10B-08D4-4C82-9CA6-034AACCB81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9059" y="3363838"/>
            <a:ext cx="25931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2800" b="1" dirty="0">
                <a:solidFill>
                  <a:srgbClr val="FF0000"/>
                </a:solidFill>
                <a:ea typeface="楷体" panose="02010609060101010101" pitchFamily="49" charset="-122"/>
              </a:rPr>
              <a:t>282.6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立方分米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61C176F4-9E6B-4B36-A18A-F55D673EF44E}"/>
              </a:ext>
            </a:extLst>
          </p:cNvPr>
          <p:cNvSpPr/>
          <p:nvPr/>
        </p:nvSpPr>
        <p:spPr>
          <a:xfrm>
            <a:off x="827584" y="91556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填一填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555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61C176F4-9E6B-4B36-A18A-F55D673EF44E}"/>
              </a:ext>
            </a:extLst>
          </p:cNvPr>
          <p:cNvSpPr/>
          <p:nvPr/>
        </p:nvSpPr>
        <p:spPr>
          <a:xfrm>
            <a:off x="395536" y="33950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填一填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 Box 17">
            <a:extLst>
              <a:ext uri="{FF2B5EF4-FFF2-40B4-BE49-F238E27FC236}">
                <a16:creationId xmlns:a16="http://schemas.microsoft.com/office/drawing/2014/main" xmlns="" id="{8CEF9231-E771-498E-A388-AF35D0586B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015" y="1347614"/>
            <a:ext cx="828299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⑶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一个圆柱的高是 </a:t>
            </a:r>
            <a:r>
              <a:rPr lang="en-US" altLang="en-US" sz="2800" b="1" dirty="0">
                <a:latin typeface="楷体" pitchFamily="49" charset="-122"/>
                <a:ea typeface="楷体" pitchFamily="49" charset="-122"/>
              </a:rPr>
              <a:t>5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分米，底面直径是 </a:t>
            </a:r>
            <a:r>
              <a:rPr lang="en-US" altLang="en-US" sz="2800" b="1" dirty="0">
                <a:latin typeface="楷体" pitchFamily="49" charset="-122"/>
                <a:ea typeface="楷体" pitchFamily="49" charset="-122"/>
              </a:rPr>
              <a:t>2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分米。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它的体积是</a:t>
            </a:r>
            <a:r>
              <a:rPr lang="en-US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          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5" name="Text Box 18">
            <a:extLst>
              <a:ext uri="{FF2B5EF4-FFF2-40B4-BE49-F238E27FC236}">
                <a16:creationId xmlns:a16="http://schemas.microsoft.com/office/drawing/2014/main" xmlns="" id="{E1B4222D-A521-444B-9FD1-4E5237F90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1840" y="2067694"/>
            <a:ext cx="28083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15.7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立方分米</a:t>
            </a:r>
          </a:p>
        </p:txBody>
      </p:sp>
      <p:sp>
        <p:nvSpPr>
          <p:cNvPr id="16" name="Text Box 19">
            <a:extLst>
              <a:ext uri="{FF2B5EF4-FFF2-40B4-BE49-F238E27FC236}">
                <a16:creationId xmlns:a16="http://schemas.microsoft.com/office/drawing/2014/main" xmlns="" id="{B6AA6424-78A0-475C-B2E9-E365732659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016" y="2475657"/>
            <a:ext cx="828299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⑷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一个圆柱的体积是 </a:t>
            </a:r>
            <a:r>
              <a:rPr lang="en-US" altLang="en-US" sz="2800" b="1" dirty="0">
                <a:latin typeface="楷体" pitchFamily="49" charset="-122"/>
                <a:ea typeface="楷体" pitchFamily="49" charset="-122"/>
              </a:rPr>
              <a:t>180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立方分米，底面积是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en-US" sz="2800" b="1" dirty="0">
                <a:latin typeface="楷体" pitchFamily="49" charset="-122"/>
                <a:ea typeface="楷体" pitchFamily="49" charset="-122"/>
              </a:rPr>
              <a:t>30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平方分米。它的高是</a:t>
            </a:r>
            <a:r>
              <a:rPr lang="en-US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    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9" name="Text Box 20">
            <a:extLst>
              <a:ext uri="{FF2B5EF4-FFF2-40B4-BE49-F238E27FC236}">
                <a16:creationId xmlns:a16="http://schemas.microsoft.com/office/drawing/2014/main" xmlns="" id="{D97B58DD-BDB0-4A8D-81AE-4A4BF8A64A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7380" y="3219822"/>
            <a:ext cx="14688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分米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2" name="图片 31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3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288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>
            <a:extLst>
              <a:ext uri="{FF2B5EF4-FFF2-40B4-BE49-F238E27FC236}">
                <a16:creationId xmlns:a16="http://schemas.microsoft.com/office/drawing/2014/main" xmlns="" id="{ECCAAED9-4BC5-4E70-8B7B-5A42B4A416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267494"/>
            <a:ext cx="849694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个圆柱形状的零件，底面半径是</a:t>
            </a:r>
            <a:r>
              <a:rPr lang="en-US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厘米，高是</a:t>
            </a:r>
            <a:r>
              <a:rPr lang="en-US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厘米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。它的体积是多少立方厘米？</a:t>
            </a:r>
          </a:p>
        </p:txBody>
      </p:sp>
      <p:sp>
        <p:nvSpPr>
          <p:cNvPr id="9" name="Text Box 16">
            <a:extLst>
              <a:ext uri="{FF2B5EF4-FFF2-40B4-BE49-F238E27FC236}">
                <a16:creationId xmlns:a16="http://schemas.microsoft.com/office/drawing/2014/main" xmlns="" id="{0891ADE8-DB67-48FB-A2B1-8D8EC805C9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267" y="3488690"/>
            <a:ext cx="56922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答</a:t>
            </a:r>
            <a:r>
              <a:rPr lang="en-US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: 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它的体积是 </a:t>
            </a:r>
            <a:r>
              <a:rPr lang="en-US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628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立方厘米。</a:t>
            </a:r>
          </a:p>
        </p:txBody>
      </p:sp>
      <p:sp>
        <p:nvSpPr>
          <p:cNvPr id="10" name="AutoShape 28">
            <a:extLst>
              <a:ext uri="{FF2B5EF4-FFF2-40B4-BE49-F238E27FC236}">
                <a16:creationId xmlns:a16="http://schemas.microsoft.com/office/drawing/2014/main" xmlns="" id="{D58E0E35-ADD5-4F53-BA5B-FB8A098EAB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9739" y="1779662"/>
            <a:ext cx="1079897" cy="1944290"/>
          </a:xfrm>
          <a:prstGeom prst="can">
            <a:avLst>
              <a:gd name="adj" fmla="val 21589"/>
            </a:avLst>
          </a:prstGeom>
          <a:solidFill>
            <a:schemeClr val="bg1">
              <a:lumMod val="6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050" b="1"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 Box 14">
                <a:extLst>
                  <a:ext uri="{FF2B5EF4-FFF2-40B4-BE49-F238E27FC236}">
                    <a16:creationId xmlns:a16="http://schemas.microsoft.com/office/drawing/2014/main" xmlns="" id="{FA3B8605-30C0-4106-81A4-CDB7FF6BD0C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71095" y="1491630"/>
                <a:ext cx="4805361" cy="19449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en-US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 3.14×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2800" b="1" i="1" smtClean="0">
                            <a:solidFill>
                              <a:srgbClr val="FF0000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</m:ctrlPr>
                      </m:sSupPr>
                      <m:e>
                        <m:r>
                          <a:rPr lang="en-US" altLang="en-US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𝟓</m:t>
                        </m:r>
                      </m:e>
                      <m:sup>
                        <m:r>
                          <a:rPr lang="en-US" altLang="en-US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en-US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×8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en-US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=78.5×8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r>
                  <a:rPr lang="en-US" altLang="en-US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628 (</a:t>
                </a:r>
                <a:r>
                  <a:rPr lang="zh-CN" altLang="en-US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立方厘米</a:t>
                </a:r>
                <a:r>
                  <a:rPr lang="en-US" altLang="en-US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)</a:t>
                </a:r>
                <a:endParaRPr lang="en-US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13" name="Text Box 14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FA3B8605-30C0-4106-81A4-CDB7FF6BD0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71095" y="1491630"/>
                <a:ext cx="4805361" cy="1944956"/>
              </a:xfrm>
              <a:prstGeom prst="rect">
                <a:avLst/>
              </a:prstGeom>
              <a:blipFill rotWithShape="1">
                <a:blip r:embed="rId2"/>
                <a:stretch>
                  <a:fillRect l="-2538" b="-783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25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">
            <a:extLst>
              <a:ext uri="{FF2B5EF4-FFF2-40B4-BE49-F238E27FC236}">
                <a16:creationId xmlns:a16="http://schemas.microsoft.com/office/drawing/2014/main" xmlns="" id="{60641999-A0D5-43DA-B663-076AA47A3E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7864" y="1419622"/>
            <a:ext cx="173283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底面半径：</a:t>
            </a:r>
            <a:endParaRPr lang="en-US" altLang="zh-CN" sz="2400" b="1" dirty="0">
              <a:solidFill>
                <a:srgbClr val="0070C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xmlns="" id="{9C22EE0C-3804-4701-B1A2-C430CB34DC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580" y="267494"/>
            <a:ext cx="845689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(1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金箍棒底面周长是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12.56cm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，长是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200cm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。这根金箍棒的体积是多少立方厘米？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4">
            <a:extLst>
              <a:ext uri="{FF2B5EF4-FFF2-40B4-BE49-F238E27FC236}">
                <a16:creationId xmlns:a16="http://schemas.microsoft.com/office/drawing/2014/main" xmlns="" id="{2FFA59D1-98EB-41AB-A13E-9F7A0EA4C9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8684" y="1419622"/>
            <a:ext cx="38117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12.56÷3.14÷2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4">
            <a:extLst>
              <a:ext uri="{FF2B5EF4-FFF2-40B4-BE49-F238E27FC236}">
                <a16:creationId xmlns:a16="http://schemas.microsoft.com/office/drawing/2014/main" xmlns="" id="{9852D8AE-B75F-44C9-8864-530E491ED5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6959" y="2015069"/>
            <a:ext cx="13727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底面积：</a:t>
            </a:r>
            <a:endParaRPr lang="en-US" altLang="zh-CN" sz="2400" b="1" dirty="0">
              <a:solidFill>
                <a:srgbClr val="0070C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xmlns="" id="{B7312957-755E-4257-BD6E-BE11F35FE7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9965" y="2015069"/>
            <a:ext cx="3492103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3.14×2</a:t>
            </a:r>
            <a:r>
              <a:rPr lang="en-US" altLang="zh-CN" sz="24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12.56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en-US" altLang="zh-CN" sz="24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4">
            <a:extLst>
              <a:ext uri="{FF2B5EF4-FFF2-40B4-BE49-F238E27FC236}">
                <a16:creationId xmlns:a16="http://schemas.microsoft.com/office/drawing/2014/main" xmlns="" id="{D33B0AF2-803C-4BA8-A98D-3C995A5161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1298" y="2597514"/>
            <a:ext cx="13727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体积：</a:t>
            </a:r>
            <a:endParaRPr lang="en-US" altLang="zh-CN" sz="2400" b="1" dirty="0">
              <a:solidFill>
                <a:srgbClr val="0070C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xmlns="" id="{C8BF8687-3932-4494-AF6C-7CE85B6DF9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0084" y="2597514"/>
            <a:ext cx="3492103" cy="559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12.56×200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2512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en-US" altLang="zh-CN" sz="24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4">
            <a:extLst>
              <a:ext uri="{FF2B5EF4-FFF2-40B4-BE49-F238E27FC236}">
                <a16:creationId xmlns:a16="http://schemas.microsoft.com/office/drawing/2014/main" xmlns="" id="{BA008E71-CAA7-40DD-9655-F609136D89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1840" y="3321733"/>
            <a:ext cx="522617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答：这根金箍棒的体积是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2512cm</a:t>
            </a:r>
            <a:r>
              <a:rPr lang="en-US" altLang="zh-CN" sz="24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FE67AD2-2F8A-48BA-B4C8-111F1B64A4C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9512" y="1700510"/>
            <a:ext cx="3022600" cy="2311400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4" name="图片 23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5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741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4">
            <a:extLst>
              <a:ext uri="{FF2B5EF4-FFF2-40B4-BE49-F238E27FC236}">
                <a16:creationId xmlns:a16="http://schemas.microsoft.com/office/drawing/2014/main" xmlns="" id="{715B4923-5CAD-4DCA-AB6A-6AFAD43286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267494"/>
            <a:ext cx="842493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(2)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如果这根金箍棒是铁制的，每立方厘米的铁重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7.9g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，这根金箍棒重多少千克？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4">
            <a:extLst>
              <a:ext uri="{FF2B5EF4-FFF2-40B4-BE49-F238E27FC236}">
                <a16:creationId xmlns:a16="http://schemas.microsoft.com/office/drawing/2014/main" xmlns="" id="{30DE4126-0497-4569-9493-B196374D7C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1721" y="1779662"/>
            <a:ext cx="440047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7.9×2512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19844.8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g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4">
            <a:extLst>
              <a:ext uri="{FF2B5EF4-FFF2-40B4-BE49-F238E27FC236}">
                <a16:creationId xmlns:a16="http://schemas.microsoft.com/office/drawing/2014/main" xmlns="" id="{3B90B3FF-15A4-4857-8BF0-553059D371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1680" y="3345254"/>
            <a:ext cx="61206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答：这根金箍棒重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19.8448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千克。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4">
            <a:extLst>
              <a:ext uri="{FF2B5EF4-FFF2-40B4-BE49-F238E27FC236}">
                <a16:creationId xmlns:a16="http://schemas.microsoft.com/office/drawing/2014/main" xmlns="" id="{53DCC879-7C6B-4D4B-BA20-F2DDF1B5E7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2593" y="2553166"/>
            <a:ext cx="504370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19844.8g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19.8448kg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1675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1A6DC8FA-C19A-49FB-B813-628241302DA1}"/>
              </a:ext>
            </a:extLst>
          </p:cNvPr>
          <p:cNvSpPr/>
          <p:nvPr/>
        </p:nvSpPr>
        <p:spPr>
          <a:xfrm>
            <a:off x="323528" y="342404"/>
            <a:ext cx="842493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两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个底面积相等的圆柱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一个高为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4.5dm,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体积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81</a:t>
            </a:r>
            <a:r>
              <a:rPr lang="en-US" altLang="zh-CN" sz="3200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dm</a:t>
            </a:r>
            <a:r>
              <a:rPr lang="en-US" altLang="zh-CN" sz="3200" baseline="30000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 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。另一个高为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3dm,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它的体积是多少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11FF6A81-9E9C-445E-AD3A-FC28942FA3A2}"/>
              </a:ext>
            </a:extLst>
          </p:cNvPr>
          <p:cNvSpPr/>
          <p:nvPr/>
        </p:nvSpPr>
        <p:spPr>
          <a:xfrm>
            <a:off x="2195736" y="1563638"/>
            <a:ext cx="540021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647"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81÷4.5×3</a:t>
            </a:r>
          </a:p>
          <a:p>
            <a:pPr indent="266647"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=18×3</a:t>
            </a:r>
          </a:p>
          <a:p>
            <a:pPr indent="266647"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=54(dm</a:t>
            </a:r>
            <a:r>
              <a:rPr lang="en-US" altLang="zh-CN" sz="28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另一个圆柱的体积是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54dm</a:t>
            </a:r>
            <a:r>
              <a:rPr lang="en-US" altLang="zh-CN" sz="28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907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7A25389-F8B3-4E25-8A44-B0D66EAF9992}"/>
              </a:ext>
            </a:extLst>
          </p:cNvPr>
          <p:cNvSpPr/>
          <p:nvPr/>
        </p:nvSpPr>
        <p:spPr>
          <a:xfrm>
            <a:off x="1763688" y="2482319"/>
            <a:ext cx="5673339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圆柱的体积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圆柱的底面积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</a:p>
          <a:p>
            <a:pPr>
              <a:spcBef>
                <a:spcPct val="50000"/>
              </a:spcBef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用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字母表示这个公式为</a:t>
            </a:r>
            <a:r>
              <a:rPr lang="en-US" altLang="zh-CN" sz="2800" b="1" i="1" dirty="0">
                <a:solidFill>
                  <a:srgbClr val="FF0000"/>
                </a:solidFill>
                <a:ea typeface="楷体" panose="02010609060101010101" pitchFamily="49" charset="-122"/>
              </a:rPr>
              <a:t>V=</a:t>
            </a:r>
            <a:r>
              <a:rPr lang="en-US" altLang="zh-CN" sz="2800" b="1" i="1" dirty="0" err="1">
                <a:solidFill>
                  <a:srgbClr val="FF0000"/>
                </a:solidFill>
                <a:ea typeface="楷体" panose="02010609060101010101" pitchFamily="49" charset="-122"/>
              </a:rPr>
              <a:t>Sh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4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2699792" y="1635646"/>
            <a:ext cx="410445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34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页第</a:t>
            </a: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" name="图片 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7696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09582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2ECBC794-6854-4B0E-973F-BCB3B64B49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788"/>
          <a:stretch/>
        </p:blipFill>
        <p:spPr>
          <a:xfrm>
            <a:off x="1115616" y="1110186"/>
            <a:ext cx="3338177" cy="2397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82E57244-3029-483A-9DD7-DB9B3202E6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" t="23829" r="11913" b="26672"/>
          <a:stretch/>
        </p:blipFill>
        <p:spPr>
          <a:xfrm>
            <a:off x="4716016" y="1059582"/>
            <a:ext cx="3342844" cy="24010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27" y="3435846"/>
            <a:ext cx="1020389" cy="948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" name="组合 23"/>
          <p:cNvGrpSpPr/>
          <p:nvPr/>
        </p:nvGrpSpPr>
        <p:grpSpPr>
          <a:xfrm>
            <a:off x="1209810" y="3579862"/>
            <a:ext cx="3866246" cy="940849"/>
            <a:chOff x="495688" y="1540282"/>
            <a:chExt cx="3499373" cy="940849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3" name="云形标注 5"/>
            <p:cNvSpPr>
              <a:spLocks noChangeArrowheads="1"/>
            </p:cNvSpPr>
            <p:nvPr/>
          </p:nvSpPr>
          <p:spPr bwMode="auto">
            <a:xfrm>
              <a:off x="495688" y="1540282"/>
              <a:ext cx="2953170" cy="940849"/>
            </a:xfrm>
            <a:prstGeom prst="cloudCallout">
              <a:avLst>
                <a:gd name="adj1" fmla="val -62408"/>
                <a:gd name="adj2" fmla="val 3137"/>
              </a:avLst>
            </a:prstGeom>
            <a:noFill/>
            <a:ln w="19050" algn="ctr">
              <a:solidFill>
                <a:srgbClr val="8BB408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704878" y="1573381"/>
              <a:ext cx="3290183" cy="83099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latin typeface="楷体" pitchFamily="49" charset="-122"/>
                  <a:ea typeface="楷体" panose="02010609060101010101" pitchFamily="49" charset="-122"/>
                </a:rPr>
                <a:t>观察上面的</a:t>
              </a:r>
              <a:r>
                <a:rPr lang="zh-CN" altLang="en-US" sz="2400" b="1" dirty="0" smtClean="0">
                  <a:latin typeface="楷体" pitchFamily="49" charset="-122"/>
                  <a:ea typeface="楷体" panose="02010609060101010101" pitchFamily="49" charset="-122"/>
                </a:rPr>
                <a:t>情景，你</a:t>
              </a:r>
              <a:endParaRPr lang="en-US" altLang="zh-CN" sz="2400" b="1" dirty="0" smtClean="0">
                <a:latin typeface="楷体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 smtClean="0">
                  <a:latin typeface="楷体" pitchFamily="49" charset="-122"/>
                  <a:ea typeface="楷体" panose="02010609060101010101" pitchFamily="49" charset="-122"/>
                </a:rPr>
                <a:t>想到</a:t>
              </a:r>
              <a:r>
                <a:rPr lang="zh-CN" altLang="en-US" sz="2400" b="1" dirty="0">
                  <a:latin typeface="楷体" pitchFamily="49" charset="-122"/>
                  <a:ea typeface="楷体" panose="02010609060101010101" pitchFamily="49" charset="-122"/>
                </a:rPr>
                <a:t>了哪些问题？</a:t>
              </a:r>
            </a:p>
          </p:txBody>
        </p:sp>
      </p:grpSp>
      <p:sp>
        <p:nvSpPr>
          <p:cNvPr id="46" name="Text Box 18">
            <a:extLst>
              <a:ext uri="{FF2B5EF4-FFF2-40B4-BE49-F238E27FC236}">
                <a16:creationId xmlns:a16="http://schemas.microsoft.com/office/drawing/2014/main" xmlns="" id="{E816935B-2684-44CB-A4D1-2F1F695060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8217" y="1168003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 b="1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4A3B9B6-FA95-4913-891E-8E3478863E52}"/>
              </a:ext>
            </a:extLst>
          </p:cNvPr>
          <p:cNvSpPr/>
          <p:nvPr/>
        </p:nvSpPr>
        <p:spPr>
          <a:xfrm>
            <a:off x="2499865" y="555526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亮亮和爷爷同一天生</a:t>
            </a:r>
            <a:r>
              <a:rPr lang="zh-CN" alt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日</a:t>
            </a:r>
            <a:endParaRPr lang="zh-CN" altLang="zh-CN" sz="32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D4CFB10D-FD9E-41E8-B3AE-D3FBB5FBD9CF}"/>
              </a:ext>
            </a:extLst>
          </p:cNvPr>
          <p:cNvGrpSpPr/>
          <p:nvPr/>
        </p:nvGrpSpPr>
        <p:grpSpPr>
          <a:xfrm>
            <a:off x="4499992" y="3363838"/>
            <a:ext cx="3633236" cy="1289875"/>
            <a:chOff x="4395148" y="3357448"/>
            <a:chExt cx="3872468" cy="1584297"/>
          </a:xfrm>
          <a:noFill/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8864A4B2-1CD0-4C54-95B9-6CCF9AD2D5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38" t="4945" r="24257" b="4825"/>
            <a:stretch/>
          </p:blipFill>
          <p:spPr>
            <a:xfrm>
              <a:off x="6931512" y="3357448"/>
              <a:ext cx="1336104" cy="1584297"/>
            </a:xfrm>
            <a:prstGeom prst="rect">
              <a:avLst/>
            </a:prstGeom>
            <a:grpFill/>
          </p:spPr>
        </p:pic>
        <p:sp>
          <p:nvSpPr>
            <p:cNvPr id="21" name="思想气泡: 云 20">
              <a:extLst>
                <a:ext uri="{FF2B5EF4-FFF2-40B4-BE49-F238E27FC236}">
                  <a16:creationId xmlns:a16="http://schemas.microsoft.com/office/drawing/2014/main" xmlns="" id="{50D3CB93-66E8-49AD-90FC-F7697894FE49}"/>
                </a:ext>
              </a:extLst>
            </p:cNvPr>
            <p:cNvSpPr/>
            <p:nvPr/>
          </p:nvSpPr>
          <p:spPr>
            <a:xfrm>
              <a:off x="4395148" y="3561723"/>
              <a:ext cx="2467800" cy="1162634"/>
            </a:xfrm>
            <a:prstGeom prst="cloudCallout">
              <a:avLst>
                <a:gd name="adj1" fmla="val 51377"/>
                <a:gd name="adj2" fmla="val -13615"/>
              </a:avLst>
            </a:prstGeom>
            <a:grpFill/>
            <a:ln w="19050" algn="ctr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D3333294-4D61-4F33-BC73-851849E6F3A0}"/>
                </a:ext>
              </a:extLst>
            </p:cNvPr>
            <p:cNvSpPr txBox="1"/>
            <p:nvPr/>
          </p:nvSpPr>
          <p:spPr>
            <a:xfrm>
              <a:off x="4697395" y="3651870"/>
              <a:ext cx="2034845" cy="8309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spcBef>
                  <a:spcPct val="0"/>
                </a:spcBef>
                <a:buFontTx/>
                <a:buNone/>
                <a:defRPr sz="2400">
                  <a:latin typeface="楷体" pitchFamily="49" charset="-122"/>
                  <a:ea typeface="楷体" pitchFamily="49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等线" pitchFamily="2" charset="-122"/>
                  <a:ea typeface="等线" pitchFamily="2" charset="-122"/>
                </a:defRPr>
              </a:lvl9pPr>
            </a:lstStyle>
            <a:p>
              <a:r>
                <a:rPr lang="zh-CN" altLang="en-US" b="1" dirty="0"/>
                <a:t>两个蛋糕都是圆柱形的。</a:t>
              </a:r>
            </a:p>
          </p:txBody>
        </p:sp>
      </p:grpSp>
      <p:sp>
        <p:nvSpPr>
          <p:cNvPr id="2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7" action="ppaction://hlinksldjump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9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222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07854"/>
            <a:ext cx="1061012" cy="986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" name="组合 23"/>
          <p:cNvGrpSpPr/>
          <p:nvPr/>
        </p:nvGrpSpPr>
        <p:grpSpPr>
          <a:xfrm>
            <a:off x="1455648" y="3733253"/>
            <a:ext cx="2665214" cy="1085715"/>
            <a:chOff x="539553" y="1530447"/>
            <a:chExt cx="2665214" cy="1085715"/>
          </a:xfrm>
          <a:noFill/>
        </p:grpSpPr>
        <p:sp>
          <p:nvSpPr>
            <p:cNvPr id="3" name="云形标注 5"/>
            <p:cNvSpPr>
              <a:spLocks noChangeArrowheads="1"/>
            </p:cNvSpPr>
            <p:nvPr/>
          </p:nvSpPr>
          <p:spPr bwMode="auto">
            <a:xfrm>
              <a:off x="539553" y="1530447"/>
              <a:ext cx="2322560" cy="1085715"/>
            </a:xfrm>
            <a:prstGeom prst="cloudCallout">
              <a:avLst>
                <a:gd name="adj1" fmla="val -56736"/>
                <a:gd name="adj2" fmla="val 12393"/>
              </a:avLst>
            </a:prstGeom>
            <a:grpFill/>
            <a:ln w="19050" algn="ctr">
              <a:solidFill>
                <a:srgbClr val="8BB408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791992" y="1781032"/>
              <a:ext cx="2412775" cy="40011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latin typeface="楷体" pitchFamily="49" charset="-122"/>
                  <a:ea typeface="楷体" panose="02010609060101010101" pitchFamily="49" charset="-122"/>
                </a:rPr>
                <a:t>爷爷的蛋糕大。</a:t>
              </a:r>
            </a:p>
          </p:txBody>
        </p:sp>
      </p:grpSp>
      <p:sp>
        <p:nvSpPr>
          <p:cNvPr id="46" name="Text Box 18">
            <a:extLst>
              <a:ext uri="{FF2B5EF4-FFF2-40B4-BE49-F238E27FC236}">
                <a16:creationId xmlns:a16="http://schemas.microsoft.com/office/drawing/2014/main" xmlns="" id="{E816935B-2684-44CB-A4D1-2F1F695060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8217" y="1168003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 b="1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D4CFB10D-FD9E-41E8-B3AE-D3FBB5FBD9CF}"/>
              </a:ext>
            </a:extLst>
          </p:cNvPr>
          <p:cNvGrpSpPr/>
          <p:nvPr/>
        </p:nvGrpSpPr>
        <p:grpSpPr>
          <a:xfrm>
            <a:off x="4044282" y="3357448"/>
            <a:ext cx="4223334" cy="1584297"/>
            <a:chOff x="4044282" y="3357448"/>
            <a:chExt cx="4223334" cy="1584297"/>
          </a:xfrm>
          <a:noFill/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8864A4B2-1CD0-4C54-95B9-6CCF9AD2D5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38" t="4945" r="24257" b="4825"/>
            <a:stretch/>
          </p:blipFill>
          <p:spPr>
            <a:xfrm>
              <a:off x="6931512" y="3357448"/>
              <a:ext cx="1336104" cy="1584297"/>
            </a:xfrm>
            <a:prstGeom prst="rect">
              <a:avLst/>
            </a:prstGeom>
            <a:grpFill/>
          </p:spPr>
        </p:pic>
        <p:sp>
          <p:nvSpPr>
            <p:cNvPr id="21" name="思想气泡: 云 20">
              <a:extLst>
                <a:ext uri="{FF2B5EF4-FFF2-40B4-BE49-F238E27FC236}">
                  <a16:creationId xmlns:a16="http://schemas.microsoft.com/office/drawing/2014/main" xmlns="" id="{50D3CB93-66E8-49AD-90FC-F7697894FE49}"/>
                </a:ext>
              </a:extLst>
            </p:cNvPr>
            <p:cNvSpPr/>
            <p:nvPr/>
          </p:nvSpPr>
          <p:spPr>
            <a:xfrm>
              <a:off x="4044282" y="3561723"/>
              <a:ext cx="2818666" cy="1162634"/>
            </a:xfrm>
            <a:prstGeom prst="cloudCallout">
              <a:avLst>
                <a:gd name="adj1" fmla="val 51377"/>
                <a:gd name="adj2" fmla="val -13615"/>
              </a:avLst>
            </a:prstGeom>
            <a:grpFill/>
            <a:ln w="19050" algn="ctr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zh-CN" altLang="en-US" sz="1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D3333294-4D61-4F33-BC73-851849E6F3A0}"/>
                </a:ext>
              </a:extLst>
            </p:cNvPr>
            <p:cNvSpPr txBox="1"/>
            <p:nvPr/>
          </p:nvSpPr>
          <p:spPr>
            <a:xfrm>
              <a:off x="4368755" y="3725846"/>
              <a:ext cx="2309462" cy="70788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spcBef>
                  <a:spcPct val="0"/>
                </a:spcBef>
                <a:buFontTx/>
                <a:buNone/>
                <a:defRPr sz="2400">
                  <a:latin typeface="楷体" pitchFamily="49" charset="-122"/>
                  <a:ea typeface="楷体" pitchFamily="49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等线" pitchFamily="2" charset="-122"/>
                  <a:ea typeface="等线" pitchFamily="2" charset="-122"/>
                </a:defRPr>
              </a:lvl9pPr>
            </a:lstStyle>
            <a:p>
              <a:r>
                <a:rPr lang="zh-CN" altLang="en-US" sz="2000" b="1" dirty="0"/>
                <a:t>爷爷的蛋糕大就是爷爷的蛋糕体积大。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4" name="图片 33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5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2ECBC794-6854-4B0E-973F-BCB3B64B49F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788"/>
          <a:stretch/>
        </p:blipFill>
        <p:spPr>
          <a:xfrm>
            <a:off x="1013132" y="894162"/>
            <a:ext cx="3338177" cy="2397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82E57244-3029-483A-9DD7-DB9B3202E63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" t="23829" r="11913" b="26672"/>
          <a:stretch/>
        </p:blipFill>
        <p:spPr>
          <a:xfrm>
            <a:off x="4613532" y="829724"/>
            <a:ext cx="3342844" cy="24010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D4A3B9B6-FA95-4913-891E-8E3478863E52}"/>
              </a:ext>
            </a:extLst>
          </p:cNvPr>
          <p:cNvSpPr/>
          <p:nvPr/>
        </p:nvSpPr>
        <p:spPr>
          <a:xfrm>
            <a:off x="2397381" y="339502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亮亮和爷爷同一天生</a:t>
            </a:r>
            <a:r>
              <a:rPr lang="zh-CN" alt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日</a:t>
            </a:r>
            <a:endParaRPr lang="zh-CN" altLang="zh-CN" sz="32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750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54" y="3113635"/>
            <a:ext cx="149542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" name="组合 23"/>
          <p:cNvGrpSpPr/>
          <p:nvPr/>
        </p:nvGrpSpPr>
        <p:grpSpPr>
          <a:xfrm>
            <a:off x="771097" y="1688611"/>
            <a:ext cx="2953170" cy="1358034"/>
            <a:chOff x="539553" y="1453529"/>
            <a:chExt cx="2953170" cy="1358034"/>
          </a:xfrm>
          <a:noFill/>
        </p:grpSpPr>
        <p:sp>
          <p:nvSpPr>
            <p:cNvPr id="3" name="云形标注 5"/>
            <p:cNvSpPr>
              <a:spLocks noChangeArrowheads="1"/>
            </p:cNvSpPr>
            <p:nvPr/>
          </p:nvSpPr>
          <p:spPr bwMode="auto">
            <a:xfrm>
              <a:off x="539553" y="1453529"/>
              <a:ext cx="2953170" cy="1358034"/>
            </a:xfrm>
            <a:prstGeom prst="cloudCallout">
              <a:avLst>
                <a:gd name="adj1" fmla="val -39162"/>
                <a:gd name="adj2" fmla="val 47879"/>
              </a:avLst>
            </a:prstGeom>
            <a:grpFill/>
            <a:ln w="19050" algn="ctr">
              <a:solidFill>
                <a:srgbClr val="8BB408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809750" y="1708529"/>
              <a:ext cx="2412775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latin typeface="楷体" pitchFamily="49" charset="-122"/>
                  <a:ea typeface="楷体" panose="02010609060101010101" pitchFamily="49" charset="-122"/>
                </a:rPr>
                <a:t>哪个筒装茶叶多哪个体积就大。</a:t>
              </a:r>
            </a:p>
          </p:txBody>
        </p:sp>
      </p:grpSp>
      <p:sp>
        <p:nvSpPr>
          <p:cNvPr id="46" name="Text Box 18">
            <a:extLst>
              <a:ext uri="{FF2B5EF4-FFF2-40B4-BE49-F238E27FC236}">
                <a16:creationId xmlns:a16="http://schemas.microsoft.com/office/drawing/2014/main" xmlns="" id="{E816935B-2684-44CB-A4D1-2F1F695060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8217" y="1168003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 b="1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4A3B9B6-FA95-4913-891E-8E3478863E52}"/>
              </a:ext>
            </a:extLst>
          </p:cNvPr>
          <p:cNvSpPr/>
          <p:nvPr/>
        </p:nvSpPr>
        <p:spPr>
          <a:xfrm>
            <a:off x="683568" y="987574"/>
            <a:ext cx="8481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下面是两个茶叶筒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怎样比较哪个茶叶筒的体积大呢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?</a:t>
            </a:r>
            <a:endParaRPr lang="zh-CN" altLang="zh-CN" sz="2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BD6C3528-364F-4780-B05A-79D8EE99D054}"/>
              </a:ext>
            </a:extLst>
          </p:cNvPr>
          <p:cNvSpPr/>
          <p:nvPr/>
        </p:nvSpPr>
        <p:spPr>
          <a:xfrm>
            <a:off x="2915816" y="3795886"/>
            <a:ext cx="36102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怎样求圆柱的体积呢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?</a:t>
            </a:r>
            <a:endParaRPr lang="zh-CN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7" name="PY17.eps" descr="id:2147507700;FounderCES">
            <a:extLst>
              <a:ext uri="{FF2B5EF4-FFF2-40B4-BE49-F238E27FC236}">
                <a16:creationId xmlns:a16="http://schemas.microsoft.com/office/drawing/2014/main" xmlns="" id="{428A61F6-5865-4846-A366-BC5CB0500708}"/>
              </a:ext>
            </a:extLst>
          </p:cNvPr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706" r="43696"/>
          <a:stretch/>
        </p:blipFill>
        <p:spPr>
          <a:xfrm>
            <a:off x="3593956" y="1759396"/>
            <a:ext cx="2257269" cy="1976523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94110FD3-E3D7-4660-9C20-6AD946402590}"/>
              </a:ext>
            </a:extLst>
          </p:cNvPr>
          <p:cNvGrpSpPr/>
          <p:nvPr/>
        </p:nvGrpSpPr>
        <p:grpSpPr>
          <a:xfrm>
            <a:off x="5851225" y="2064056"/>
            <a:ext cx="2809336" cy="2746931"/>
            <a:chOff x="7234668" y="1323604"/>
            <a:chExt cx="3545200" cy="3466449"/>
          </a:xfrm>
          <a:noFill/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8864A4B2-1CD0-4C54-95B9-6CCF9AD2D5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38" t="4945" r="24257" b="4825"/>
            <a:stretch/>
          </p:blipFill>
          <p:spPr>
            <a:xfrm>
              <a:off x="9093791" y="2790773"/>
              <a:ext cx="1686077" cy="1999280"/>
            </a:xfrm>
            <a:prstGeom prst="rect">
              <a:avLst/>
            </a:prstGeom>
            <a:grpFill/>
            <a:ln>
              <a:noFill/>
            </a:ln>
          </p:spPr>
        </p:pic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F8520FA3-B011-40CF-A42E-4673AD435ED3}"/>
                </a:ext>
              </a:extLst>
            </p:cNvPr>
            <p:cNvGrpSpPr/>
            <p:nvPr/>
          </p:nvGrpSpPr>
          <p:grpSpPr>
            <a:xfrm>
              <a:off x="7234668" y="1323604"/>
              <a:ext cx="3114204" cy="1467169"/>
              <a:chOff x="7234668" y="1323604"/>
              <a:chExt cx="3114204" cy="1467169"/>
            </a:xfrm>
            <a:grpFill/>
          </p:grpSpPr>
          <p:sp>
            <p:nvSpPr>
              <p:cNvPr id="21" name="思想气泡: 云 20">
                <a:extLst>
                  <a:ext uri="{FF2B5EF4-FFF2-40B4-BE49-F238E27FC236}">
                    <a16:creationId xmlns:a16="http://schemas.microsoft.com/office/drawing/2014/main" xmlns="" id="{50D3CB93-66E8-49AD-90FC-F7697894FE49}"/>
                  </a:ext>
                </a:extLst>
              </p:cNvPr>
              <p:cNvSpPr/>
              <p:nvPr/>
            </p:nvSpPr>
            <p:spPr>
              <a:xfrm>
                <a:off x="7234668" y="1323604"/>
                <a:ext cx="3114204" cy="1467169"/>
              </a:xfrm>
              <a:prstGeom prst="cloudCallout">
                <a:avLst>
                  <a:gd name="adj1" fmla="val 28845"/>
                  <a:gd name="adj2" fmla="val 53343"/>
                </a:avLst>
              </a:prstGeom>
              <a:grpFill/>
              <a:ln>
                <a:solidFill>
                  <a:srgbClr val="00B0F0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ea typeface="楷体" panose="02010609060101010101" pitchFamily="49" charset="-122"/>
                </a:endParaRP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xmlns="" id="{D3333294-4D61-4F33-BC73-851849E6F3A0}"/>
                  </a:ext>
                </a:extLst>
              </p:cNvPr>
              <p:cNvSpPr txBox="1"/>
              <p:nvPr/>
            </p:nvSpPr>
            <p:spPr>
              <a:xfrm>
                <a:off x="7588022" y="1474707"/>
                <a:ext cx="2178626" cy="10486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  <a:defRPr sz="2400">
                    <a:latin typeface="楷体" pitchFamily="49" charset="-122"/>
                    <a:ea typeface="楷体" pitchFamily="49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r>
                  <a:rPr lang="zh-CN" altLang="en-US" b="1" dirty="0"/>
                  <a:t>要能计算出体积就好了。</a:t>
                </a:r>
              </a:p>
            </p:txBody>
          </p:sp>
        </p:grp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30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2" name="图片 31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3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640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12853A68-06C7-4FAE-B0BA-642E367F9F63}"/>
              </a:ext>
            </a:extLst>
          </p:cNvPr>
          <p:cNvSpPr/>
          <p:nvPr/>
        </p:nvSpPr>
        <p:spPr>
          <a:xfrm>
            <a:off x="1475656" y="2931790"/>
            <a:ext cx="64807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推导圆的面积公式是把圆转化</a:t>
            </a:r>
            <a:r>
              <a:rPr lang="zh-CN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成</a:t>
            </a:r>
            <a:endParaRPr lang="en-US" altLang="zh-CN" sz="32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近似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的长方形推导出来的。</a:t>
            </a:r>
          </a:p>
        </p:txBody>
      </p:sp>
      <p:pic>
        <p:nvPicPr>
          <p:cNvPr id="42" name="Picture 8">
            <a:extLst>
              <a:ext uri="{FF2B5EF4-FFF2-40B4-BE49-F238E27FC236}">
                <a16:creationId xmlns:a16="http://schemas.microsoft.com/office/drawing/2014/main" xmlns="" id="{BEA8652F-65F1-4A92-9AE9-34BF149CC9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55526"/>
            <a:ext cx="2180036" cy="2155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9">
            <a:extLst>
              <a:ext uri="{FF2B5EF4-FFF2-40B4-BE49-F238E27FC236}">
                <a16:creationId xmlns:a16="http://schemas.microsoft.com/office/drawing/2014/main" xmlns="" id="{32EEDFB2-F001-476A-B763-6CA5C6479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-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745" y="1142415"/>
            <a:ext cx="3475832" cy="101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组合 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547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2B1FCE3D-A9D1-4B0B-9661-4AB0295D1380}"/>
              </a:ext>
            </a:extLst>
          </p:cNvPr>
          <p:cNvSpPr/>
          <p:nvPr/>
        </p:nvSpPr>
        <p:spPr>
          <a:xfrm>
            <a:off x="539552" y="915566"/>
            <a:ext cx="8481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什么叫物体的体积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你会计算下面这些图形的体积吗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A98E940B-DEA8-417F-BD87-6BED323BB645}"/>
              </a:ext>
            </a:extLst>
          </p:cNvPr>
          <p:cNvSpPr/>
          <p:nvPr/>
        </p:nvSpPr>
        <p:spPr>
          <a:xfrm>
            <a:off x="827584" y="3838277"/>
            <a:ext cx="76113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能将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圆柱转化成一种学过的图形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并计算出它的体积吗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平行四边形 15">
            <a:extLst>
              <a:ext uri="{FF2B5EF4-FFF2-40B4-BE49-F238E27FC236}">
                <a16:creationId xmlns:a16="http://schemas.microsoft.com/office/drawing/2014/main" xmlns="" id="{30E1B79F-954E-4C34-B068-797D5D121F71}"/>
              </a:ext>
            </a:extLst>
          </p:cNvPr>
          <p:cNvSpPr/>
          <p:nvPr/>
        </p:nvSpPr>
        <p:spPr>
          <a:xfrm>
            <a:off x="1824009" y="3080286"/>
            <a:ext cx="1402556" cy="332185"/>
          </a:xfrm>
          <a:prstGeom prst="parallelogram">
            <a:avLst>
              <a:gd name="adj" fmla="val 101292"/>
            </a:avLst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7" name="平行四边形 16">
            <a:extLst>
              <a:ext uri="{FF2B5EF4-FFF2-40B4-BE49-F238E27FC236}">
                <a16:creationId xmlns:a16="http://schemas.microsoft.com/office/drawing/2014/main" xmlns="" id="{FA8832E1-0C13-499D-9698-1C8164FA0485}"/>
              </a:ext>
            </a:extLst>
          </p:cNvPr>
          <p:cNvSpPr/>
          <p:nvPr/>
        </p:nvSpPr>
        <p:spPr>
          <a:xfrm>
            <a:off x="3763537" y="3213636"/>
            <a:ext cx="783431" cy="198835"/>
          </a:xfrm>
          <a:prstGeom prst="parallelogram">
            <a:avLst>
              <a:gd name="adj" fmla="val 99897"/>
            </a:avLst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10A4A018-8C84-4446-A228-55AE2846144C}"/>
              </a:ext>
            </a:extLst>
          </p:cNvPr>
          <p:cNvSpPr/>
          <p:nvPr/>
        </p:nvSpPr>
        <p:spPr>
          <a:xfrm>
            <a:off x="6177908" y="3186700"/>
            <a:ext cx="945356" cy="323850"/>
          </a:xfrm>
          <a:prstGeom prst="ellipse">
            <a:avLst/>
          </a:prstGeom>
          <a:solidFill>
            <a:srgbClr val="99CCF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ea typeface="楷体" panose="02010609060101010101" pitchFamily="49" charset="-122"/>
              <a:cs typeface="+mn-ea"/>
              <a:sym typeface="+mn-lt"/>
            </a:endParaRPr>
          </a:p>
        </p:txBody>
      </p:sp>
      <p:grpSp>
        <p:nvGrpSpPr>
          <p:cNvPr id="19" name="组合 43">
            <a:extLst>
              <a:ext uri="{FF2B5EF4-FFF2-40B4-BE49-F238E27FC236}">
                <a16:creationId xmlns:a16="http://schemas.microsoft.com/office/drawing/2014/main" xmlns="" id="{559D59B9-742E-429D-9673-8CD8A899685A}"/>
              </a:ext>
            </a:extLst>
          </p:cNvPr>
          <p:cNvGrpSpPr>
            <a:grpSpLocks/>
          </p:cNvGrpSpPr>
          <p:nvPr/>
        </p:nvGrpSpPr>
        <p:grpSpPr bwMode="auto">
          <a:xfrm>
            <a:off x="1824009" y="2471877"/>
            <a:ext cx="1402556" cy="945356"/>
            <a:chOff x="669800" y="3000372"/>
            <a:chExt cx="1869783" cy="1260001"/>
          </a:xfrm>
        </p:grpSpPr>
        <p:sp>
          <p:nvSpPr>
            <p:cNvPr id="21" name="立方体 20">
              <a:extLst>
                <a:ext uri="{FF2B5EF4-FFF2-40B4-BE49-F238E27FC236}">
                  <a16:creationId xmlns:a16="http://schemas.microsoft.com/office/drawing/2014/main" xmlns="" id="{73CE3527-00BC-4F26-B89F-0FC8F7A60D04}"/>
                </a:ext>
              </a:extLst>
            </p:cNvPr>
            <p:cNvSpPr/>
            <p:nvPr/>
          </p:nvSpPr>
          <p:spPr>
            <a:xfrm>
              <a:off x="669800" y="3000372"/>
              <a:ext cx="1869783" cy="1260001"/>
            </a:xfrm>
            <a:prstGeom prst="cube">
              <a:avLst>
                <a:gd name="adj" fmla="val 35299"/>
              </a:avLst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50" b="1"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D6BCB801-9172-47C3-832B-3011D19BAC5D}"/>
                </a:ext>
              </a:extLst>
            </p:cNvPr>
            <p:cNvCxnSpPr/>
            <p:nvPr/>
          </p:nvCxnSpPr>
          <p:spPr>
            <a:xfrm rot="5400000">
              <a:off x="724648" y="3412173"/>
              <a:ext cx="793452" cy="1587"/>
            </a:xfrm>
            <a:prstGeom prst="line">
              <a:avLst/>
            </a:prstGeom>
            <a:ln w="190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9C3DC4B3-AB06-419A-A8A4-67E0A5F6CC3F}"/>
                </a:ext>
              </a:extLst>
            </p:cNvPr>
            <p:cNvCxnSpPr/>
            <p:nvPr/>
          </p:nvCxnSpPr>
          <p:spPr>
            <a:xfrm rot="10800000">
              <a:off x="1134864" y="3809693"/>
              <a:ext cx="1396782" cy="1586"/>
            </a:xfrm>
            <a:prstGeom prst="line">
              <a:avLst/>
            </a:prstGeom>
            <a:ln w="190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F75CBA4C-98B2-4DF5-B3C6-783A8C634351}"/>
                </a:ext>
              </a:extLst>
            </p:cNvPr>
            <p:cNvCxnSpPr/>
            <p:nvPr/>
          </p:nvCxnSpPr>
          <p:spPr>
            <a:xfrm flipV="1">
              <a:off x="669800" y="3809693"/>
              <a:ext cx="450780" cy="450680"/>
            </a:xfrm>
            <a:prstGeom prst="line">
              <a:avLst/>
            </a:prstGeom>
            <a:ln w="190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49">
            <a:extLst>
              <a:ext uri="{FF2B5EF4-FFF2-40B4-BE49-F238E27FC236}">
                <a16:creationId xmlns:a16="http://schemas.microsoft.com/office/drawing/2014/main" xmlns="" id="{B775C0CD-416F-40C1-8C37-E9A5F190EA9F}"/>
              </a:ext>
            </a:extLst>
          </p:cNvPr>
          <p:cNvGrpSpPr>
            <a:grpSpLocks/>
          </p:cNvGrpSpPr>
          <p:nvPr/>
        </p:nvGrpSpPr>
        <p:grpSpPr bwMode="auto">
          <a:xfrm>
            <a:off x="3756393" y="2632611"/>
            <a:ext cx="784622" cy="784622"/>
            <a:chOff x="2954810" y="3188808"/>
            <a:chExt cx="1045686" cy="1045686"/>
          </a:xfrm>
        </p:grpSpPr>
        <p:sp>
          <p:nvSpPr>
            <p:cNvPr id="26" name="立方体 25">
              <a:extLst>
                <a:ext uri="{FF2B5EF4-FFF2-40B4-BE49-F238E27FC236}">
                  <a16:creationId xmlns:a16="http://schemas.microsoft.com/office/drawing/2014/main" xmlns="" id="{6B94A975-DB9F-4E7F-96C6-AFA0612DDAC4}"/>
                </a:ext>
              </a:extLst>
            </p:cNvPr>
            <p:cNvSpPr/>
            <p:nvPr/>
          </p:nvSpPr>
          <p:spPr>
            <a:xfrm>
              <a:off x="2954810" y="3188808"/>
              <a:ext cx="1045686" cy="1045686"/>
            </a:xfrm>
            <a:prstGeom prst="cube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50" b="1"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xmlns="" id="{EEB94AAE-DA58-4036-9ADE-81176E01DA08}"/>
                </a:ext>
              </a:extLst>
            </p:cNvPr>
            <p:cNvCxnSpPr/>
            <p:nvPr/>
          </p:nvCxnSpPr>
          <p:spPr>
            <a:xfrm rot="5400000">
              <a:off x="2823107" y="3590263"/>
              <a:ext cx="791802" cy="1587"/>
            </a:xfrm>
            <a:prstGeom prst="line">
              <a:avLst/>
            </a:prstGeom>
            <a:ln w="190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xmlns="" id="{525598F2-7043-4E61-8ADD-0C1D72A76E9E}"/>
                </a:ext>
              </a:extLst>
            </p:cNvPr>
            <p:cNvCxnSpPr/>
            <p:nvPr/>
          </p:nvCxnSpPr>
          <p:spPr>
            <a:xfrm rot="10800000">
              <a:off x="3238843" y="3969502"/>
              <a:ext cx="755305" cy="1587"/>
            </a:xfrm>
            <a:prstGeom prst="line">
              <a:avLst/>
            </a:prstGeom>
            <a:ln w="190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xmlns="" id="{17E2CAB9-8FD5-4FD5-8755-174DD135B4CA}"/>
                </a:ext>
              </a:extLst>
            </p:cNvPr>
            <p:cNvCxnSpPr/>
            <p:nvPr/>
          </p:nvCxnSpPr>
          <p:spPr>
            <a:xfrm flipV="1">
              <a:off x="2961157" y="3969502"/>
              <a:ext cx="258645" cy="258645"/>
            </a:xfrm>
            <a:prstGeom prst="line">
              <a:avLst/>
            </a:prstGeom>
            <a:ln w="190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圆柱形 29">
            <a:extLst>
              <a:ext uri="{FF2B5EF4-FFF2-40B4-BE49-F238E27FC236}">
                <a16:creationId xmlns:a16="http://schemas.microsoft.com/office/drawing/2014/main" xmlns="" id="{C7401F79-AE3A-4982-82D8-73D13A555E43}"/>
              </a:ext>
            </a:extLst>
          </p:cNvPr>
          <p:cNvSpPr/>
          <p:nvPr/>
        </p:nvSpPr>
        <p:spPr>
          <a:xfrm>
            <a:off x="6177908" y="2122281"/>
            <a:ext cx="945356" cy="1376363"/>
          </a:xfrm>
          <a:prstGeom prst="can">
            <a:avLst>
              <a:gd name="adj" fmla="val 33759"/>
            </a:avLst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31" name="弧形 30">
            <a:extLst>
              <a:ext uri="{FF2B5EF4-FFF2-40B4-BE49-F238E27FC236}">
                <a16:creationId xmlns:a16="http://schemas.microsoft.com/office/drawing/2014/main" xmlns="" id="{4CA2BE1C-2AF5-4AA5-BE7A-E71EF2188B39}"/>
              </a:ext>
            </a:extLst>
          </p:cNvPr>
          <p:cNvSpPr/>
          <p:nvPr/>
        </p:nvSpPr>
        <p:spPr>
          <a:xfrm>
            <a:off x="6177908" y="3191463"/>
            <a:ext cx="945356" cy="323850"/>
          </a:xfrm>
          <a:prstGeom prst="arc">
            <a:avLst>
              <a:gd name="adj1" fmla="val 10838797"/>
              <a:gd name="adj2" fmla="val 0"/>
            </a:avLst>
          </a:prstGeom>
          <a:ln w="19050"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2" name="Object 38">
            <a:extLst>
              <a:ext uri="{FF2B5EF4-FFF2-40B4-BE49-F238E27FC236}">
                <a16:creationId xmlns:a16="http://schemas.microsoft.com/office/drawing/2014/main" xmlns="" id="{CBD59064-B62C-4C69-9C16-0D3C6B6CE5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942" y="2877879"/>
            <a:ext cx="685800" cy="16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" name="Object 39">
            <a:extLst>
              <a:ext uri="{FF2B5EF4-FFF2-40B4-BE49-F238E27FC236}">
                <a16:creationId xmlns:a16="http://schemas.microsoft.com/office/drawing/2014/main" xmlns="" id="{46B249A1-E0DD-4A42-A3CE-BF8D0A37C7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320" y="3095763"/>
            <a:ext cx="213122" cy="27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Object 40">
            <a:extLst>
              <a:ext uri="{FF2B5EF4-FFF2-40B4-BE49-F238E27FC236}">
                <a16:creationId xmlns:a16="http://schemas.microsoft.com/office/drawing/2014/main" xmlns="" id="{34A42E30-045E-47D9-B981-B5C785A71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651" y="2937411"/>
            <a:ext cx="189309" cy="264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Object 41">
            <a:extLst>
              <a:ext uri="{FF2B5EF4-FFF2-40B4-BE49-F238E27FC236}">
                <a16:creationId xmlns:a16="http://schemas.microsoft.com/office/drawing/2014/main" xmlns="" id="{34553FBE-8402-4FB9-8199-92CB3C2780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237" y="3181488"/>
            <a:ext cx="213122" cy="27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Object 42">
            <a:extLst>
              <a:ext uri="{FF2B5EF4-FFF2-40B4-BE49-F238E27FC236}">
                <a16:creationId xmlns:a16="http://schemas.microsoft.com/office/drawing/2014/main" xmlns="" id="{C7A71221-8487-4FBF-81BB-F4EA715FB7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943" y="2952889"/>
            <a:ext cx="189310" cy="264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Object 44">
            <a:extLst>
              <a:ext uri="{FF2B5EF4-FFF2-40B4-BE49-F238E27FC236}">
                <a16:creationId xmlns:a16="http://schemas.microsoft.com/office/drawing/2014/main" xmlns="" id="{AC877057-F3D4-4F59-A1B4-F88E8CE863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831" y="3574459"/>
            <a:ext cx="752413" cy="293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DA691CDA-AF77-46F6-9F28-ED6E53F6C36B}"/>
              </a:ext>
            </a:extLst>
          </p:cNvPr>
          <p:cNvSpPr txBox="1"/>
          <p:nvPr/>
        </p:nvSpPr>
        <p:spPr>
          <a:xfrm>
            <a:off x="35496" y="339502"/>
            <a:ext cx="498566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indent="266700">
              <a:defRPr sz="2800">
                <a:solidFill>
                  <a:srgbClr val="FF0000"/>
                </a:solidFill>
                <a:latin typeface="苏新诗卵石体" panose="02010609000101010101" pitchFamily="49" charset="-122"/>
                <a:ea typeface="苏新诗卵石体" panose="02010609000101010101" pitchFamily="49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sz="3200" b="1" dirty="0">
                <a:ea typeface="楷体" panose="02010609060101010101" pitchFamily="49" charset="-122"/>
                <a:sym typeface="+mn-lt"/>
              </a:rPr>
              <a:t>怎么计算圆柱的体积呢？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51828980-7823-4867-B0A3-B69461A45D10}"/>
              </a:ext>
            </a:extLst>
          </p:cNvPr>
          <p:cNvSpPr/>
          <p:nvPr/>
        </p:nvSpPr>
        <p:spPr>
          <a:xfrm>
            <a:off x="808470" y="1491630"/>
            <a:ext cx="7939994" cy="523220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none">
            <a:spAutoFit/>
          </a:bodyPr>
          <a:lstStyle/>
          <a:p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/>
              </a:rPr>
              <a:t>一个物体所占空间的大小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/>
              </a:rPr>
              <a:t>叫作这个物体的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/>
              </a:rPr>
              <a:t>体积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1" name="图片 40">
              <a:hlinkClick r:id="rId7" action="ppaction://hlinksldjump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2" name="文本框 26">
              <a:hlinkClick r:id="rId9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909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 animBg="1"/>
      <p:bldP spid="18" grpId="0" animBg="1"/>
      <p:bldP spid="30" grpId="0" animBg="1"/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4">
            <a:extLst>
              <a:ext uri="{FF2B5EF4-FFF2-40B4-BE49-F238E27FC236}">
                <a16:creationId xmlns:a16="http://schemas.microsoft.com/office/drawing/2014/main" xmlns="" id="{3E2BAB60-AC20-4B40-A17A-D09F27115C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3488690"/>
            <a:ext cx="691276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把圆柱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16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等分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拼成一个近似的长方体。　　</a:t>
            </a:r>
            <a:endParaRPr kumimoji="0" lang="zh-CN" alt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32D231C6-C57E-4F41-BDE6-7834B6B36D0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 r="68961"/>
          <a:stretch/>
        </p:blipFill>
        <p:spPr>
          <a:xfrm>
            <a:off x="2267744" y="1419623"/>
            <a:ext cx="1414486" cy="2032173"/>
          </a:xfrm>
          <a:prstGeom prst="rect">
            <a:avLst/>
          </a:prstGeom>
        </p:spPr>
      </p:pic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76657ACD-5BCB-4850-9AFF-6D0EC8E449A1}"/>
              </a:ext>
            </a:extLst>
          </p:cNvPr>
          <p:cNvSpPr/>
          <p:nvPr/>
        </p:nvSpPr>
        <p:spPr>
          <a:xfrm>
            <a:off x="35496" y="339502"/>
            <a:ext cx="25138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67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圆柱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的体积</a:t>
            </a:r>
            <a:endParaRPr lang="zh-CN" altLang="zh-CN" sz="32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672F5811-4CB0-442F-9D2A-D90FDD5B347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l="54556"/>
          <a:stretch/>
        </p:blipFill>
        <p:spPr>
          <a:xfrm>
            <a:off x="4948038" y="1419622"/>
            <a:ext cx="2070941" cy="2032173"/>
          </a:xfrm>
          <a:prstGeom prst="rect">
            <a:avLst/>
          </a:prstGeom>
        </p:spPr>
      </p:pic>
      <p:sp>
        <p:nvSpPr>
          <p:cNvPr id="37" name="虚尾箭头 8">
            <a:extLst>
              <a:ext uri="{FF2B5EF4-FFF2-40B4-BE49-F238E27FC236}">
                <a16:creationId xmlns:a16="http://schemas.microsoft.com/office/drawing/2014/main" xmlns="" id="{DAFA59BF-A4DB-423E-8C4C-5363E8A54574}"/>
              </a:ext>
            </a:extLst>
          </p:cNvPr>
          <p:cNvSpPr/>
          <p:nvPr/>
        </p:nvSpPr>
        <p:spPr>
          <a:xfrm>
            <a:off x="3869617" y="2315473"/>
            <a:ext cx="894344" cy="537313"/>
          </a:xfrm>
          <a:prstGeom prst="stripedRightArrow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070617BA-BCBE-4852-9E5F-5F2A5CC052E7}"/>
              </a:ext>
            </a:extLst>
          </p:cNvPr>
          <p:cNvSpPr/>
          <p:nvPr/>
        </p:nvSpPr>
        <p:spPr>
          <a:xfrm>
            <a:off x="2339752" y="843558"/>
            <a:ext cx="41617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67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3200" b="1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把圆柱转化成长方体</a:t>
            </a:r>
            <a:endParaRPr lang="zh-CN" altLang="zh-CN" sz="3200" b="1" dirty="0">
              <a:solidFill>
                <a:srgbClr val="0070C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646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F07AE1F8-31C8-4B57-8667-9FB34729AA0D}"/>
              </a:ext>
            </a:extLst>
          </p:cNvPr>
          <p:cNvSpPr/>
          <p:nvPr/>
        </p:nvSpPr>
        <p:spPr>
          <a:xfrm>
            <a:off x="1259632" y="1419622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把圆柱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32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等分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能拼成一个近似的长方体。</a:t>
            </a:r>
            <a:endParaRPr lang="zh-CN" altLang="en-US" sz="5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C8A079E-6CF5-4FF7-8736-88C9B6F851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 r="67831"/>
          <a:stretch/>
        </p:blipFill>
        <p:spPr>
          <a:xfrm>
            <a:off x="2531843" y="1711252"/>
            <a:ext cx="1429070" cy="1964576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E4833AB4-BFA9-40EF-AAAA-9E0A785CEBDC}"/>
              </a:ext>
            </a:extLst>
          </p:cNvPr>
          <p:cNvSpPr/>
          <p:nvPr/>
        </p:nvSpPr>
        <p:spPr>
          <a:xfrm>
            <a:off x="611560" y="3684969"/>
            <a:ext cx="81098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把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一个圆柱等分成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16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份、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32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份……能拼成一个近似的</a:t>
            </a:r>
            <a:r>
              <a:rPr lang="zh-CN" altLang="zh-CN" sz="2400" b="1" dirty="0">
                <a:solidFill>
                  <a:srgbClr val="FF0000"/>
                </a:solidFill>
                <a:uFill>
                  <a:solidFill>
                    <a:srgbClr val="FF4CFF"/>
                  </a:solidFill>
                </a:u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长方体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等分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份数越多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拼成的立体图形就越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接近长方体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b="1" dirty="0">
              <a:solidFill>
                <a:srgbClr val="000000"/>
              </a:solidFill>
              <a:effectLst/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E32A6E83-003C-4E76-BF95-99332FEEECE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l="54674"/>
          <a:stretch/>
        </p:blipFill>
        <p:spPr>
          <a:xfrm>
            <a:off x="4987292" y="1635646"/>
            <a:ext cx="2013518" cy="1964576"/>
          </a:xfrm>
          <a:prstGeom prst="rect">
            <a:avLst/>
          </a:prstGeom>
        </p:spPr>
      </p:pic>
      <p:sp>
        <p:nvSpPr>
          <p:cNvPr id="11" name="虚尾箭头 10">
            <a:extLst>
              <a:ext uri="{FF2B5EF4-FFF2-40B4-BE49-F238E27FC236}">
                <a16:creationId xmlns:a16="http://schemas.microsoft.com/office/drawing/2014/main" xmlns="" id="{73884DE0-D11C-4718-B66F-80EA5348B39E}"/>
              </a:ext>
            </a:extLst>
          </p:cNvPr>
          <p:cNvSpPr/>
          <p:nvPr/>
        </p:nvSpPr>
        <p:spPr>
          <a:xfrm>
            <a:off x="4037696" y="2401040"/>
            <a:ext cx="894344" cy="537313"/>
          </a:xfrm>
          <a:prstGeom prst="stripedRightArrow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76657ACD-5BCB-4850-9AFF-6D0EC8E449A1}"/>
              </a:ext>
            </a:extLst>
          </p:cNvPr>
          <p:cNvSpPr/>
          <p:nvPr/>
        </p:nvSpPr>
        <p:spPr>
          <a:xfrm>
            <a:off x="35496" y="339502"/>
            <a:ext cx="25138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67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圆柱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的体积</a:t>
            </a:r>
            <a:endParaRPr lang="zh-CN" altLang="zh-CN" sz="32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070617BA-BCBE-4852-9E5F-5F2A5CC052E7}"/>
              </a:ext>
            </a:extLst>
          </p:cNvPr>
          <p:cNvSpPr/>
          <p:nvPr/>
        </p:nvSpPr>
        <p:spPr>
          <a:xfrm>
            <a:off x="2339752" y="843558"/>
            <a:ext cx="41617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67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3200" b="1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把圆柱转化成长方体</a:t>
            </a:r>
            <a:endParaRPr lang="zh-CN" altLang="zh-CN" sz="3200" b="1" dirty="0">
              <a:solidFill>
                <a:srgbClr val="0070C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667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082A1AB-7DD1-48A8-B3E6-D0BDF1FA94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 r="67831"/>
          <a:stretch/>
        </p:blipFill>
        <p:spPr>
          <a:xfrm>
            <a:off x="395536" y="1755514"/>
            <a:ext cx="1429070" cy="196457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D98D37F5-6EE1-4905-A284-3F2FDF90DF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 l="54674"/>
          <a:stretch/>
        </p:blipFill>
        <p:spPr>
          <a:xfrm>
            <a:off x="2612686" y="1707654"/>
            <a:ext cx="2013518" cy="1964576"/>
          </a:xfrm>
          <a:prstGeom prst="rect">
            <a:avLst/>
          </a:prstGeom>
        </p:spPr>
      </p:pic>
      <p:sp>
        <p:nvSpPr>
          <p:cNvPr id="9" name="虚尾箭头 5">
            <a:extLst>
              <a:ext uri="{FF2B5EF4-FFF2-40B4-BE49-F238E27FC236}">
                <a16:creationId xmlns:a16="http://schemas.microsoft.com/office/drawing/2014/main" xmlns="" id="{7613FBB1-378D-417F-9543-35D96F8938B5}"/>
              </a:ext>
            </a:extLst>
          </p:cNvPr>
          <p:cNvSpPr/>
          <p:nvPr/>
        </p:nvSpPr>
        <p:spPr>
          <a:xfrm>
            <a:off x="1825752" y="2570315"/>
            <a:ext cx="756147" cy="537313"/>
          </a:xfrm>
          <a:prstGeom prst="stripedRightArrow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0" name="Text Box 6">
            <a:extLst>
              <a:ext uri="{FF2B5EF4-FFF2-40B4-BE49-F238E27FC236}">
                <a16:creationId xmlns:a16="http://schemas.microsoft.com/office/drawing/2014/main" xmlns="" id="{4EC673B0-F87E-4442-97F6-F3F06F5403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5478" y="3077439"/>
            <a:ext cx="1577662" cy="535531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i="1" dirty="0">
                <a:latin typeface="楷体" pitchFamily="49" charset="-122"/>
                <a:ea typeface="楷体" pitchFamily="49" charset="-122"/>
              </a:rPr>
              <a:t>V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400" b="1" i="1" dirty="0">
                <a:latin typeface="楷体" pitchFamily="49" charset="-122"/>
                <a:ea typeface="楷体" pitchFamily="49" charset="-122"/>
              </a:rPr>
              <a:t> S h</a:t>
            </a:r>
          </a:p>
        </p:txBody>
      </p:sp>
      <p:sp>
        <p:nvSpPr>
          <p:cNvPr id="11" name="AutoShape 4">
            <a:extLst>
              <a:ext uri="{FF2B5EF4-FFF2-40B4-BE49-F238E27FC236}">
                <a16:creationId xmlns:a16="http://schemas.microsoft.com/office/drawing/2014/main" xmlns="" id="{F5B34ECF-2133-4784-8761-9EE89336C5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3118" y="2373170"/>
            <a:ext cx="259558" cy="206543"/>
          </a:xfrm>
          <a:prstGeom prst="downArrow">
            <a:avLst>
              <a:gd name="adj1" fmla="val 50000"/>
              <a:gd name="adj2" fmla="val 83456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sz="2400" b="1">
              <a:solidFill>
                <a:srgbClr val="FFCC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Text Box 5">
            <a:extLst>
              <a:ext uri="{FF2B5EF4-FFF2-40B4-BE49-F238E27FC236}">
                <a16:creationId xmlns:a16="http://schemas.microsoft.com/office/drawing/2014/main" xmlns="" id="{554D7143-2005-4D93-B44E-A08E2CFCCF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9689" y="2536850"/>
            <a:ext cx="12346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底面积</a:t>
            </a:r>
          </a:p>
        </p:txBody>
      </p:sp>
      <p:sp>
        <p:nvSpPr>
          <p:cNvPr id="13" name="AutoShape 6">
            <a:extLst>
              <a:ext uri="{FF2B5EF4-FFF2-40B4-BE49-F238E27FC236}">
                <a16:creationId xmlns:a16="http://schemas.microsoft.com/office/drawing/2014/main" xmlns="" id="{1AEA68E1-552C-495F-8F24-921DF5F3CE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5101" y="2362453"/>
            <a:ext cx="259558" cy="206543"/>
          </a:xfrm>
          <a:prstGeom prst="downArrow">
            <a:avLst>
              <a:gd name="adj1" fmla="val 50000"/>
              <a:gd name="adj2" fmla="val 83456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sz="2400" b="1">
              <a:solidFill>
                <a:srgbClr val="FFCC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Text Box 8">
            <a:extLst>
              <a:ext uri="{FF2B5EF4-FFF2-40B4-BE49-F238E27FC236}">
                <a16:creationId xmlns:a16="http://schemas.microsoft.com/office/drawing/2014/main" xmlns="" id="{5E6B14DB-0A1C-44B2-A731-E03B10945F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3482" y="2536850"/>
            <a:ext cx="4310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高</a:t>
            </a:r>
          </a:p>
        </p:txBody>
      </p:sp>
      <p:sp>
        <p:nvSpPr>
          <p:cNvPr id="15" name="Text Box 9">
            <a:extLst>
              <a:ext uri="{FF2B5EF4-FFF2-40B4-BE49-F238E27FC236}">
                <a16:creationId xmlns:a16="http://schemas.microsoft.com/office/drawing/2014/main" xmlns="" id="{757D9AC5-C73D-44E2-AB2A-88847FA9C3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040" y="2547565"/>
            <a:ext cx="172759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圆柱的体积</a:t>
            </a:r>
          </a:p>
        </p:txBody>
      </p:sp>
      <p:grpSp>
        <p:nvGrpSpPr>
          <p:cNvPr id="16" name="Group 16">
            <a:extLst>
              <a:ext uri="{FF2B5EF4-FFF2-40B4-BE49-F238E27FC236}">
                <a16:creationId xmlns:a16="http://schemas.microsoft.com/office/drawing/2014/main" xmlns="" id="{07A311B0-AABE-47AF-9D85-AA68A6F5AB59}"/>
              </a:ext>
            </a:extLst>
          </p:cNvPr>
          <p:cNvGrpSpPr>
            <a:grpSpLocks/>
          </p:cNvGrpSpPr>
          <p:nvPr/>
        </p:nvGrpSpPr>
        <p:grpSpPr bwMode="auto">
          <a:xfrm>
            <a:off x="6553993" y="2538041"/>
            <a:ext cx="1712152" cy="465533"/>
            <a:chOff x="0" y="0"/>
            <a:chExt cx="1631" cy="391"/>
          </a:xfrm>
        </p:grpSpPr>
        <p:sp>
          <p:nvSpPr>
            <p:cNvPr id="17" name="Text Box 11">
              <a:extLst>
                <a:ext uri="{FF2B5EF4-FFF2-40B4-BE49-F238E27FC236}">
                  <a16:creationId xmlns:a16="http://schemas.microsoft.com/office/drawing/2014/main" xmlns="" id="{A0775214-D991-4685-AC47-C16139CFD4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3"/>
              <a:ext cx="227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4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=</a:t>
              </a:r>
            </a:p>
          </p:txBody>
        </p:sp>
        <p:sp>
          <p:nvSpPr>
            <p:cNvPr id="18" name="Text Box 12">
              <a:extLst>
                <a:ext uri="{FF2B5EF4-FFF2-40B4-BE49-F238E27FC236}">
                  <a16:creationId xmlns:a16="http://schemas.microsoft.com/office/drawing/2014/main" xmlns="" id="{21789309-8D3B-4FC6-9FF9-BAE800D0BC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05" y="0"/>
              <a:ext cx="226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4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  <a:sym typeface="Arial" panose="020B0604020202020204" pitchFamily="34" charset="0"/>
                </a:rPr>
                <a:t>×</a:t>
              </a:r>
            </a:p>
          </p:txBody>
        </p:sp>
      </p:grpSp>
      <p:sp>
        <p:nvSpPr>
          <p:cNvPr id="19" name="Text Box 3">
            <a:extLst>
              <a:ext uri="{FF2B5EF4-FFF2-40B4-BE49-F238E27FC236}">
                <a16:creationId xmlns:a16="http://schemas.microsoft.com/office/drawing/2014/main" xmlns="" id="{25323668-9F01-4608-AF9A-0A2AE91D54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1356" y="1923678"/>
            <a:ext cx="4679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长方体的体积=底面积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Arial" panose="020B0604020202020204" pitchFamily="34" charset="0"/>
              </a:rPr>
              <a:t>×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高</a:t>
            </a:r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xmlns="" id="{3BDA305F-39D8-4AE6-BA72-7F6AD632A7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32922" y="2373171"/>
            <a:ext cx="259558" cy="206543"/>
          </a:xfrm>
          <a:prstGeom prst="downArrow">
            <a:avLst>
              <a:gd name="adj1" fmla="val 50000"/>
              <a:gd name="adj2" fmla="val 83456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sz="2400" b="1">
              <a:solidFill>
                <a:srgbClr val="FFCC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xmlns="" id="{3F7AE1C7-80A7-4EF2-9771-408020DC46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035" y="1993903"/>
            <a:ext cx="1170438" cy="508639"/>
          </a:xfrm>
          <a:prstGeom prst="ellipse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  <a:extLst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sz="2400" b="1">
              <a:solidFill>
                <a:srgbClr val="FFCC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3" name="AutoShape 21">
            <a:extLst>
              <a:ext uri="{FF2B5EF4-FFF2-40B4-BE49-F238E27FC236}">
                <a16:creationId xmlns:a16="http://schemas.microsoft.com/office/drawing/2014/main" xmlns="" id="{F4E1570D-7507-4CD1-B846-555C490F7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4538" y="2110523"/>
            <a:ext cx="1764981" cy="283490"/>
          </a:xfrm>
          <a:custGeom>
            <a:avLst/>
            <a:gdLst>
              <a:gd name="connsiteX0" fmla="*/ 0 w 1730691"/>
              <a:gd name="connsiteY0" fmla="*/ 283490 h 283490"/>
              <a:gd name="connsiteX1" fmla="*/ 42163 w 1730691"/>
              <a:gd name="connsiteY1" fmla="*/ 0 h 283490"/>
              <a:gd name="connsiteX2" fmla="*/ 1730691 w 1730691"/>
              <a:gd name="connsiteY2" fmla="*/ 0 h 283490"/>
              <a:gd name="connsiteX3" fmla="*/ 1688528 w 1730691"/>
              <a:gd name="connsiteY3" fmla="*/ 283490 h 283490"/>
              <a:gd name="connsiteX4" fmla="*/ 0 w 1730691"/>
              <a:gd name="connsiteY4" fmla="*/ 283490 h 283490"/>
              <a:gd name="connsiteX0" fmla="*/ 0 w 1776411"/>
              <a:gd name="connsiteY0" fmla="*/ 272060 h 283490"/>
              <a:gd name="connsiteX1" fmla="*/ 87883 w 1776411"/>
              <a:gd name="connsiteY1" fmla="*/ 0 h 283490"/>
              <a:gd name="connsiteX2" fmla="*/ 1776411 w 1776411"/>
              <a:gd name="connsiteY2" fmla="*/ 0 h 283490"/>
              <a:gd name="connsiteX3" fmla="*/ 1734248 w 1776411"/>
              <a:gd name="connsiteY3" fmla="*/ 283490 h 283490"/>
              <a:gd name="connsiteX4" fmla="*/ 0 w 1776411"/>
              <a:gd name="connsiteY4" fmla="*/ 272060 h 283490"/>
              <a:gd name="connsiteX0" fmla="*/ 0 w 1776411"/>
              <a:gd name="connsiteY0" fmla="*/ 272060 h 283490"/>
              <a:gd name="connsiteX1" fmla="*/ 87883 w 1776411"/>
              <a:gd name="connsiteY1" fmla="*/ 0 h 283490"/>
              <a:gd name="connsiteX2" fmla="*/ 1776411 w 1776411"/>
              <a:gd name="connsiteY2" fmla="*/ 0 h 283490"/>
              <a:gd name="connsiteX3" fmla="*/ 1699958 w 1776411"/>
              <a:gd name="connsiteY3" fmla="*/ 283490 h 283490"/>
              <a:gd name="connsiteX4" fmla="*/ 0 w 1776411"/>
              <a:gd name="connsiteY4" fmla="*/ 272060 h 283490"/>
              <a:gd name="connsiteX0" fmla="*/ 0 w 1776411"/>
              <a:gd name="connsiteY0" fmla="*/ 272060 h 283490"/>
              <a:gd name="connsiteX1" fmla="*/ 87883 w 1776411"/>
              <a:gd name="connsiteY1" fmla="*/ 0 h 283490"/>
              <a:gd name="connsiteX2" fmla="*/ 1776411 w 1776411"/>
              <a:gd name="connsiteY2" fmla="*/ 0 h 283490"/>
              <a:gd name="connsiteX3" fmla="*/ 1722818 w 1776411"/>
              <a:gd name="connsiteY3" fmla="*/ 283490 h 283490"/>
              <a:gd name="connsiteX4" fmla="*/ 0 w 1776411"/>
              <a:gd name="connsiteY4" fmla="*/ 272060 h 283490"/>
              <a:gd name="connsiteX0" fmla="*/ 0 w 1764981"/>
              <a:gd name="connsiteY0" fmla="*/ 272060 h 283490"/>
              <a:gd name="connsiteX1" fmla="*/ 76453 w 1764981"/>
              <a:gd name="connsiteY1" fmla="*/ 0 h 283490"/>
              <a:gd name="connsiteX2" fmla="*/ 1764981 w 1764981"/>
              <a:gd name="connsiteY2" fmla="*/ 0 h 283490"/>
              <a:gd name="connsiteX3" fmla="*/ 1711388 w 1764981"/>
              <a:gd name="connsiteY3" fmla="*/ 283490 h 283490"/>
              <a:gd name="connsiteX4" fmla="*/ 0 w 1764981"/>
              <a:gd name="connsiteY4" fmla="*/ 272060 h 283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4981" h="283490">
                <a:moveTo>
                  <a:pt x="0" y="272060"/>
                </a:moveTo>
                <a:lnTo>
                  <a:pt x="76453" y="0"/>
                </a:lnTo>
                <a:lnTo>
                  <a:pt x="1764981" y="0"/>
                </a:lnTo>
                <a:lnTo>
                  <a:pt x="1711388" y="283490"/>
                </a:lnTo>
                <a:lnTo>
                  <a:pt x="0" y="27206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sz="2400" b="1">
              <a:solidFill>
                <a:srgbClr val="FFCC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4" name="Line 23">
            <a:extLst>
              <a:ext uri="{FF2B5EF4-FFF2-40B4-BE49-F238E27FC236}">
                <a16:creationId xmlns:a16="http://schemas.microsoft.com/office/drawing/2014/main" xmlns="" id="{34941BC3-9461-4EAB-962A-184218AF56E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30744" y="2402894"/>
            <a:ext cx="2370" cy="1131392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350"/>
          </a:p>
        </p:txBody>
      </p:sp>
      <p:sp>
        <p:nvSpPr>
          <p:cNvPr id="25" name="Text Box 21">
            <a:extLst>
              <a:ext uri="{FF2B5EF4-FFF2-40B4-BE49-F238E27FC236}">
                <a16:creationId xmlns:a16="http://schemas.microsoft.com/office/drawing/2014/main" xmlns="" id="{6B509DA3-5C33-44F7-9FED-7695E3A2E5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5899" y="3082278"/>
            <a:ext cx="1683186" cy="535531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  <a:defRPr sz="2000" i="1"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V = 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πr²h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3" name="图片 32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4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76657ACD-5BCB-4850-9AFF-6D0EC8E449A1}"/>
              </a:ext>
            </a:extLst>
          </p:cNvPr>
          <p:cNvSpPr/>
          <p:nvPr/>
        </p:nvSpPr>
        <p:spPr>
          <a:xfrm>
            <a:off x="35496" y="339502"/>
            <a:ext cx="25138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67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圆柱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的体积</a:t>
            </a:r>
            <a:endParaRPr lang="zh-CN" altLang="zh-CN" sz="32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070617BA-BCBE-4852-9E5F-5F2A5CC052E7}"/>
              </a:ext>
            </a:extLst>
          </p:cNvPr>
          <p:cNvSpPr/>
          <p:nvPr/>
        </p:nvSpPr>
        <p:spPr>
          <a:xfrm>
            <a:off x="2339752" y="843558"/>
            <a:ext cx="41617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67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3200" b="1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把圆柱转化成长方体</a:t>
            </a:r>
            <a:endParaRPr lang="zh-CN" altLang="zh-CN" sz="3200" b="1" dirty="0">
              <a:solidFill>
                <a:srgbClr val="0070C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695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5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8.64198E-7 L -0.2441 -0.0012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23" y="-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 autoUpdateAnimBg="0"/>
      <p:bldP spid="11" grpId="0" animBg="1" autoUpdateAnimBg="0"/>
      <p:bldP spid="12" grpId="0" bldLvl="0" autoUpdateAnimBg="0"/>
      <p:bldP spid="14" grpId="0" bldLvl="0" autoUpdateAnimBg="0"/>
      <p:bldP spid="15" grpId="0" bldLvl="0" autoUpdateAnimBg="0"/>
      <p:bldP spid="19" grpId="0" bldLvl="0" autoUpdateAnimBg="0"/>
      <p:bldP spid="21" grpId="0" animBg="1" autoUpdateAnimBg="0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4" grpId="2" animBg="1"/>
      <p:bldP spid="25" grpId="0" animBg="1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689</Words>
  <Application>Microsoft Office PowerPoint</Application>
  <PresentationFormat>全屏显示(16:9)</PresentationFormat>
  <Paragraphs>109</Paragraphs>
  <Slides>18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Arial</vt:lpstr>
      <vt:lpstr>宋体</vt:lpstr>
      <vt:lpstr>Calibri</vt:lpstr>
      <vt:lpstr>黑体</vt:lpstr>
      <vt:lpstr>苏新诗卵石体</vt:lpstr>
      <vt:lpstr>楷体</vt:lpstr>
      <vt:lpstr>幼圆</vt:lpstr>
      <vt:lpstr>Times New Roman</vt:lpstr>
      <vt:lpstr>Cambria Math</vt:lpstr>
      <vt:lpstr>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2018-10-31T10:20:30Z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